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7.jpg" ContentType="image/jpeg"/>
  <Override PartName="/ppt/media/image23.JPG" ContentType="image/jpeg"/>
  <Override PartName="/ppt/notesSlides/notesSlide1.xml" ContentType="application/vnd.openxmlformats-officedocument.presentationml.notesSlide+xml"/>
  <Override PartName="/ppt/media/image2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3" r:id="rId8"/>
    <p:sldId id="265" r:id="rId9"/>
    <p:sldId id="266" r:id="rId10"/>
    <p:sldId id="267" r:id="rId11"/>
    <p:sldId id="268" r:id="rId12"/>
    <p:sldId id="264" r:id="rId13"/>
    <p:sldId id="262" r:id="rId14"/>
    <p:sldId id="269" r:id="rId15"/>
    <p:sldId id="270" r:id="rId16"/>
    <p:sldId id="271" r:id="rId17"/>
    <p:sldId id="272" r:id="rId18"/>
    <p:sldId id="273" r:id="rId19"/>
    <p:sldId id="278" r:id="rId20"/>
    <p:sldId id="274" r:id="rId21"/>
    <p:sldId id="276" r:id="rId22"/>
    <p:sldId id="277" r:id="rId23"/>
    <p:sldId id="279" r:id="rId24"/>
    <p:sldId id="280" r:id="rId25"/>
    <p:sldId id="281"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9A315-7E05-491A-9E90-5AD96FAEFA3A}" type="datetimeFigureOut">
              <a:rPr lang="it-IT" smtClean="0"/>
              <a:t>30/04/2015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E93E8-57D9-4F85-A170-309844F5B4BC}" type="slidenum">
              <a:rPr lang="it-IT" smtClean="0"/>
              <a:t>‹N›</a:t>
            </a:fld>
            <a:endParaRPr lang="it-IT"/>
          </a:p>
        </p:txBody>
      </p:sp>
    </p:spTree>
    <p:extLst>
      <p:ext uri="{BB962C8B-B14F-4D97-AF65-F5344CB8AC3E}">
        <p14:creationId xmlns:p14="http://schemas.microsoft.com/office/powerpoint/2010/main" val="54120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 più grande operazione spaziale riguardo alle comete è avvenuta nel 2004 con il lancio di Rosetta e dopo 10 anni di viaggio per arrivare alla meta, nel novembre del 2014, il Lander </a:t>
            </a:r>
            <a:r>
              <a:rPr lang="it-IT" sz="1200" kern="1200" dirty="0" err="1" smtClean="0">
                <a:solidFill>
                  <a:schemeClr val="tx1"/>
                </a:solidFill>
                <a:effectLst/>
                <a:latin typeface="+mn-lt"/>
                <a:ea typeface="+mn-ea"/>
                <a:cs typeface="+mn-cs"/>
              </a:rPr>
              <a:t>Philae</a:t>
            </a:r>
            <a:r>
              <a:rPr lang="it-IT" sz="1200" kern="1200" dirty="0" smtClean="0">
                <a:solidFill>
                  <a:schemeClr val="tx1"/>
                </a:solidFill>
                <a:effectLst/>
                <a:latin typeface="+mn-lt"/>
                <a:ea typeface="+mn-ea"/>
                <a:cs typeface="+mn-cs"/>
              </a:rPr>
              <a:t> è atterrato su 67P/CG (iniziale degli astrofili </a:t>
            </a:r>
            <a:r>
              <a:rPr lang="it-IT" sz="1200" kern="1200" dirty="0" err="1" smtClean="0">
                <a:solidFill>
                  <a:schemeClr val="tx1"/>
                </a:solidFill>
                <a:effectLst/>
                <a:latin typeface="+mn-lt"/>
                <a:ea typeface="+mn-ea"/>
                <a:cs typeface="+mn-cs"/>
              </a:rPr>
              <a:t>Churyumov</a:t>
            </a:r>
            <a:r>
              <a:rPr lang="it-IT" sz="1200" kern="1200" dirty="0" smtClean="0">
                <a:solidFill>
                  <a:schemeClr val="tx1"/>
                </a:solidFill>
                <a:effectLst/>
                <a:latin typeface="+mn-lt"/>
                <a:ea typeface="+mn-ea"/>
                <a:cs typeface="+mn-cs"/>
              </a:rPr>
              <a:t> – </a:t>
            </a:r>
            <a:r>
              <a:rPr lang="it-IT" sz="1200" kern="1200" dirty="0" err="1" smtClean="0">
                <a:solidFill>
                  <a:schemeClr val="tx1"/>
                </a:solidFill>
                <a:effectLst/>
                <a:latin typeface="+mn-lt"/>
                <a:ea typeface="+mn-ea"/>
                <a:cs typeface="+mn-cs"/>
              </a:rPr>
              <a:t>Gerasimenko</a:t>
            </a:r>
            <a:r>
              <a:rPr lang="it-IT" sz="1200" kern="1200" dirty="0" smtClean="0">
                <a:solidFill>
                  <a:schemeClr val="tx1"/>
                </a:solidFill>
                <a:effectLst/>
                <a:latin typeface="+mn-lt"/>
                <a:ea typeface="+mn-ea"/>
                <a:cs typeface="+mn-cs"/>
              </a:rPr>
              <a:t> che l’hanno osservata per primi) grazie a 3 sistemi di </a:t>
            </a:r>
            <a:r>
              <a:rPr lang="it-IT" sz="1200" kern="1200" dirty="0" err="1" smtClean="0">
                <a:solidFill>
                  <a:schemeClr val="tx1"/>
                </a:solidFill>
                <a:effectLst/>
                <a:latin typeface="+mn-lt"/>
                <a:ea typeface="+mn-ea"/>
                <a:cs typeface="+mn-cs"/>
              </a:rPr>
              <a:t>accometaggio</a:t>
            </a:r>
            <a:r>
              <a:rPr lang="it-IT" sz="1200" kern="1200" dirty="0" smtClean="0">
                <a:solidFill>
                  <a:schemeClr val="tx1"/>
                </a:solidFill>
                <a:effectLst/>
                <a:latin typeface="+mn-lt"/>
                <a:ea typeface="+mn-ea"/>
                <a:cs typeface="+mn-cs"/>
              </a:rPr>
              <a:t>: </a:t>
            </a:r>
            <a:r>
              <a:rPr lang="it-IT" sz="1200" u="sng" kern="1200" dirty="0" smtClean="0">
                <a:solidFill>
                  <a:schemeClr val="tx1"/>
                </a:solidFill>
                <a:effectLst/>
                <a:latin typeface="+mn-lt"/>
                <a:ea typeface="+mn-ea"/>
                <a:cs typeface="+mn-cs"/>
              </a:rPr>
              <a:t>i piedi</a:t>
            </a:r>
            <a:r>
              <a:rPr lang="it-IT" sz="1200" kern="1200" dirty="0" smtClean="0">
                <a:solidFill>
                  <a:schemeClr val="tx1"/>
                </a:solidFill>
                <a:effectLst/>
                <a:latin typeface="+mn-lt"/>
                <a:ea typeface="+mn-ea"/>
                <a:cs typeface="+mn-cs"/>
              </a:rPr>
              <a:t> che dovevano trapanare la superficie per ancorarsi, </a:t>
            </a:r>
            <a:r>
              <a:rPr lang="it-IT" sz="1200" u="sng" kern="1200" dirty="0" smtClean="0">
                <a:solidFill>
                  <a:schemeClr val="tx1"/>
                </a:solidFill>
                <a:effectLst/>
                <a:latin typeface="+mn-lt"/>
                <a:ea typeface="+mn-ea"/>
                <a:cs typeface="+mn-cs"/>
              </a:rPr>
              <a:t>un arpione</a:t>
            </a:r>
            <a:r>
              <a:rPr lang="it-IT" sz="1200" kern="1200" dirty="0" smtClean="0">
                <a:solidFill>
                  <a:schemeClr val="tx1"/>
                </a:solidFill>
                <a:effectLst/>
                <a:latin typeface="+mn-lt"/>
                <a:ea typeface="+mn-ea"/>
                <a:cs typeface="+mn-cs"/>
              </a:rPr>
              <a:t> e </a:t>
            </a:r>
            <a:r>
              <a:rPr lang="it-IT" sz="1200" u="sng" kern="1200" dirty="0" smtClean="0">
                <a:solidFill>
                  <a:schemeClr val="tx1"/>
                </a:solidFill>
                <a:effectLst/>
                <a:latin typeface="+mn-lt"/>
                <a:ea typeface="+mn-ea"/>
                <a:cs typeface="+mn-cs"/>
              </a:rPr>
              <a:t>un getto di azoto</a:t>
            </a:r>
            <a:r>
              <a:rPr lang="it-IT" sz="1200" kern="1200" dirty="0" smtClean="0">
                <a:solidFill>
                  <a:schemeClr val="tx1"/>
                </a:solidFill>
                <a:effectLst/>
                <a:latin typeface="+mn-lt"/>
                <a:ea typeface="+mn-ea"/>
                <a:cs typeface="+mn-cs"/>
              </a:rPr>
              <a:t> che doveva spingere la piccola sonda contro la cometa quando si attivavano i sistemi di </a:t>
            </a:r>
            <a:r>
              <a:rPr lang="it-IT" sz="1200" kern="1200" dirty="0" err="1" smtClean="0">
                <a:solidFill>
                  <a:schemeClr val="tx1"/>
                </a:solidFill>
                <a:effectLst/>
                <a:latin typeface="+mn-lt"/>
                <a:ea typeface="+mn-ea"/>
                <a:cs typeface="+mn-cs"/>
              </a:rPr>
              <a:t>accometaggio</a:t>
            </a:r>
            <a:r>
              <a:rPr lang="it-IT" sz="1200" kern="1200" dirty="0" smtClean="0">
                <a:solidFill>
                  <a:schemeClr val="tx1"/>
                </a:solidFill>
                <a:effectLst/>
                <a:latin typeface="+mn-lt"/>
                <a:ea typeface="+mn-ea"/>
                <a:cs typeface="+mn-cs"/>
              </a:rPr>
              <a:t>  Il problema è che la sonda è rimbalzata e si è trovata in  una zona con poca luce solare, quindi non può ricaricare le batterie e perciò mandata in  letargo finché la cometa non arriverà vicino al sole per ricaricare le batterie. Prima di mandarla in letargo gli scienziati hanno fatto degli esperimenti di primaria importanza. Uno di questi era l’ </a:t>
            </a:r>
            <a:r>
              <a:rPr lang="it-IT" sz="1200" u="sng" kern="1200" dirty="0" smtClean="0">
                <a:solidFill>
                  <a:schemeClr val="tx1"/>
                </a:solidFill>
                <a:effectLst/>
                <a:latin typeface="+mn-lt"/>
                <a:ea typeface="+mn-ea"/>
                <a:cs typeface="+mn-cs"/>
              </a:rPr>
              <a:t>analisi degli odori</a:t>
            </a:r>
            <a:r>
              <a:rPr lang="it-IT" sz="1200" kern="1200" dirty="0" smtClean="0">
                <a:solidFill>
                  <a:schemeClr val="tx1"/>
                </a:solidFill>
                <a:effectLst/>
                <a:latin typeface="+mn-lt"/>
                <a:ea typeface="+mn-ea"/>
                <a:cs typeface="+mn-cs"/>
              </a:rPr>
              <a:t>.</a:t>
            </a:r>
          </a:p>
          <a:p>
            <a:r>
              <a:rPr lang="it-IT" sz="1200" b="1" kern="1200" dirty="0" smtClean="0">
                <a:solidFill>
                  <a:schemeClr val="tx1"/>
                </a:solidFill>
                <a:effectLst/>
                <a:latin typeface="+mn-lt"/>
                <a:ea typeface="+mn-ea"/>
                <a:cs typeface="+mn-cs"/>
              </a:rPr>
              <a:t>Le comete odorano di: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METANOLO</a:t>
            </a:r>
            <a:r>
              <a:rPr lang="it-IT" sz="1200" kern="1200" dirty="0" smtClean="0">
                <a:solidFill>
                  <a:schemeClr val="tx1"/>
                </a:solidFill>
                <a:effectLst/>
                <a:latin typeface="+mn-lt"/>
                <a:ea typeface="+mn-ea"/>
                <a:cs typeface="+mn-cs"/>
              </a:rPr>
              <a:t> (CH3OH) </a:t>
            </a:r>
          </a:p>
          <a:p>
            <a:r>
              <a:rPr lang="it-IT" sz="1200" b="1" kern="1200" dirty="0" smtClean="0">
                <a:solidFill>
                  <a:schemeClr val="tx1"/>
                </a:solidFill>
                <a:effectLst/>
                <a:latin typeface="+mn-lt"/>
                <a:ea typeface="+mn-ea"/>
                <a:cs typeface="+mn-cs"/>
              </a:rPr>
              <a:t>AMMONIACA</a:t>
            </a:r>
            <a:r>
              <a:rPr lang="it-IT" sz="1200" kern="1200" dirty="0" smtClean="0">
                <a:solidFill>
                  <a:schemeClr val="tx1"/>
                </a:solidFill>
                <a:effectLst/>
                <a:latin typeface="+mn-lt"/>
                <a:ea typeface="+mn-ea"/>
                <a:cs typeface="+mn-cs"/>
              </a:rPr>
              <a:t> (NH3)  </a:t>
            </a:r>
          </a:p>
          <a:p>
            <a:r>
              <a:rPr lang="it-IT" sz="1200" b="1" kern="1200" dirty="0" smtClean="0">
                <a:solidFill>
                  <a:schemeClr val="tx1"/>
                </a:solidFill>
                <a:effectLst/>
                <a:latin typeface="+mn-lt"/>
                <a:ea typeface="+mn-ea"/>
                <a:cs typeface="+mn-cs"/>
              </a:rPr>
              <a:t>LETAME</a:t>
            </a:r>
            <a:r>
              <a:rPr lang="it-IT" sz="1200" kern="1200" dirty="0" smtClean="0">
                <a:solidFill>
                  <a:schemeClr val="tx1"/>
                </a:solidFill>
                <a:effectLst/>
                <a:latin typeface="+mn-lt"/>
                <a:ea typeface="+mn-ea"/>
                <a:cs typeface="+mn-cs"/>
              </a:rPr>
              <a:t> (CACCA, si legge ci-a-ci-ci-a)</a:t>
            </a:r>
          </a:p>
          <a:p>
            <a:r>
              <a:rPr lang="it-IT" sz="1200" kern="1200" dirty="0" smtClean="0">
                <a:solidFill>
                  <a:schemeClr val="tx1"/>
                </a:solidFill>
                <a:effectLst/>
                <a:latin typeface="+mn-lt"/>
                <a:ea typeface="+mn-ea"/>
                <a:cs typeface="+mn-cs"/>
              </a:rPr>
              <a:t>La sonda </a:t>
            </a:r>
            <a:r>
              <a:rPr lang="it-IT" sz="1200" b="1" kern="1200" dirty="0" smtClean="0">
                <a:solidFill>
                  <a:schemeClr val="tx1"/>
                </a:solidFill>
                <a:effectLst/>
                <a:latin typeface="+mn-lt"/>
                <a:ea typeface="+mn-ea"/>
                <a:cs typeface="+mn-cs"/>
              </a:rPr>
              <a:t>ROSETTA</a:t>
            </a:r>
            <a:r>
              <a:rPr lang="it-IT" sz="1200" kern="1200" dirty="0" smtClean="0">
                <a:solidFill>
                  <a:schemeClr val="tx1"/>
                </a:solidFill>
                <a:effectLst/>
                <a:latin typeface="+mn-lt"/>
                <a:ea typeface="+mn-ea"/>
                <a:cs typeface="+mn-cs"/>
              </a:rPr>
              <a:t> prende il nome dalla STELE, manufatto dell’ antichità che riportava uno stesso testo in 3 lingue (geroglifico, demotico, greco) e che ha permesso di tradurre l’ antica lingua egizia. </a:t>
            </a:r>
          </a:p>
          <a:p>
            <a:r>
              <a:rPr lang="it-IT" sz="1200" kern="1200" dirty="0" smtClean="0">
                <a:solidFill>
                  <a:schemeClr val="tx1"/>
                </a:solidFill>
                <a:effectLst/>
                <a:latin typeface="+mn-lt"/>
                <a:ea typeface="+mn-ea"/>
                <a:cs typeface="+mn-cs"/>
              </a:rPr>
              <a:t> </a:t>
            </a:r>
          </a:p>
          <a:p>
            <a:r>
              <a:rPr lang="it-IT" sz="1200" kern="1200" smtClean="0">
                <a:solidFill>
                  <a:schemeClr val="tx1"/>
                </a:solidFill>
                <a:effectLst/>
                <a:latin typeface="+mn-lt"/>
                <a:ea typeface="+mn-ea"/>
                <a:cs typeface="+mn-cs"/>
              </a:rPr>
              <a:t>Il nome del Lander è </a:t>
            </a:r>
            <a:r>
              <a:rPr lang="it-IT" sz="1200" b="1" kern="1200" smtClean="0">
                <a:solidFill>
                  <a:schemeClr val="tx1"/>
                </a:solidFill>
                <a:effectLst/>
                <a:latin typeface="+mn-lt"/>
                <a:ea typeface="+mn-ea"/>
                <a:cs typeface="+mn-cs"/>
              </a:rPr>
              <a:t>PHILAE </a:t>
            </a:r>
            <a:r>
              <a:rPr lang="it-IT" sz="1200" kern="1200" smtClean="0">
                <a:solidFill>
                  <a:schemeClr val="tx1"/>
                </a:solidFill>
                <a:effectLst/>
                <a:latin typeface="+mn-lt"/>
                <a:ea typeface="+mn-ea"/>
                <a:cs typeface="+mn-cs"/>
              </a:rPr>
              <a:t>che</a:t>
            </a:r>
            <a:r>
              <a:rPr lang="it-IT" sz="1200" b="1" kern="1200" smtClean="0">
                <a:solidFill>
                  <a:schemeClr val="tx1"/>
                </a:solidFill>
                <a:effectLst/>
                <a:latin typeface="+mn-lt"/>
                <a:ea typeface="+mn-ea"/>
                <a:cs typeface="+mn-cs"/>
              </a:rPr>
              <a:t> </a:t>
            </a:r>
            <a:r>
              <a:rPr lang="it-IT" sz="1200" kern="1200" smtClean="0">
                <a:solidFill>
                  <a:schemeClr val="tx1"/>
                </a:solidFill>
                <a:effectLst/>
                <a:latin typeface="+mn-lt"/>
                <a:ea typeface="+mn-ea"/>
                <a:cs typeface="+mn-cs"/>
              </a:rPr>
              <a:t>è il nome di un obelisco con iscrizioni in greco e in geroglifico.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54E93E8-57D9-4F85-A170-309844F5B4BC}" type="slidenum">
              <a:rPr lang="it-IT" smtClean="0"/>
              <a:t>25</a:t>
            </a:fld>
            <a:endParaRPr lang="it-IT"/>
          </a:p>
        </p:txBody>
      </p:sp>
    </p:spTree>
    <p:extLst>
      <p:ext uri="{BB962C8B-B14F-4D97-AF65-F5344CB8AC3E}">
        <p14:creationId xmlns:p14="http://schemas.microsoft.com/office/powerpoint/2010/main" val="60377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BDD0874-47D2-47F3-B24F-A37203D0042C}" type="datetimeFigureOut">
              <a:rPr lang="it-IT" smtClean="0"/>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61133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DD0874-47D2-47F3-B24F-A37203D0042C}" type="datetimeFigureOut">
              <a:rPr lang="it-IT" smtClean="0"/>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7953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DD0874-47D2-47F3-B24F-A37203D0042C}" type="datetimeFigureOut">
              <a:rPr lang="it-IT" smtClean="0"/>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19035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DD0874-47D2-47F3-B24F-A37203D0042C}" type="datetimeFigureOut">
              <a:rPr lang="it-IT" smtClean="0"/>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413820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BDD0874-47D2-47F3-B24F-A37203D0042C}" type="datetimeFigureOut">
              <a:rPr lang="it-IT" smtClean="0"/>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44387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DD0874-47D2-47F3-B24F-A37203D0042C}" type="datetimeFigureOut">
              <a:rPr lang="it-IT" smtClean="0"/>
              <a:t>30/04/2015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215149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BDD0874-47D2-47F3-B24F-A37203D0042C}" type="datetimeFigureOut">
              <a:rPr lang="it-IT" smtClean="0"/>
              <a:t>30/04/2015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155066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BDD0874-47D2-47F3-B24F-A37203D0042C}" type="datetimeFigureOut">
              <a:rPr lang="it-IT" smtClean="0"/>
              <a:t>30/04/2015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284791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DD0874-47D2-47F3-B24F-A37203D0042C}" type="datetimeFigureOut">
              <a:rPr lang="it-IT" smtClean="0"/>
              <a:t>30/04/2015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322264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BDD0874-47D2-47F3-B24F-A37203D0042C}" type="datetimeFigureOut">
              <a:rPr lang="it-IT" smtClean="0"/>
              <a:t>30/04/2015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211196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BDD0874-47D2-47F3-B24F-A37203D0042C}" type="datetimeFigureOut">
              <a:rPr lang="it-IT" smtClean="0"/>
              <a:t>30/04/2015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9A462A-9CFC-4A66-8B44-DD00500912D4}" type="slidenum">
              <a:rPr lang="it-IT" smtClean="0"/>
              <a:t>‹N›</a:t>
            </a:fld>
            <a:endParaRPr lang="it-IT"/>
          </a:p>
        </p:txBody>
      </p:sp>
    </p:spTree>
    <p:extLst>
      <p:ext uri="{BB962C8B-B14F-4D97-AF65-F5344CB8AC3E}">
        <p14:creationId xmlns:p14="http://schemas.microsoft.com/office/powerpoint/2010/main" val="232515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D0874-47D2-47F3-B24F-A37203D0042C}" type="datetimeFigureOut">
              <a:rPr lang="it-IT" smtClean="0"/>
              <a:t>30/04/2015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A462A-9CFC-4A66-8B44-DD00500912D4}" type="slidenum">
              <a:rPr lang="it-IT" smtClean="0"/>
              <a:t>‹N›</a:t>
            </a:fld>
            <a:endParaRPr lang="it-IT"/>
          </a:p>
        </p:txBody>
      </p:sp>
    </p:spTree>
    <p:extLst>
      <p:ext uri="{BB962C8B-B14F-4D97-AF65-F5344CB8AC3E}">
        <p14:creationId xmlns:p14="http://schemas.microsoft.com/office/powerpoint/2010/main" val="352105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pPr algn="ctr"/>
            <a:r>
              <a:rPr lang="it-IT" sz="3200" dirty="0" smtClean="0"/>
              <a:t>STARDUST</a:t>
            </a:r>
            <a:endParaRPr lang="it-IT" sz="3200" dirty="0"/>
          </a:p>
        </p:txBody>
      </p:sp>
      <p:pic>
        <p:nvPicPr>
          <p:cNvPr id="10" name="Segnaposto immagine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9" name="Segnaposto testo 8"/>
          <p:cNvSpPr>
            <a:spLocks noGrp="1"/>
          </p:cNvSpPr>
          <p:nvPr>
            <p:ph type="body" sz="half" idx="2"/>
          </p:nvPr>
        </p:nvSpPr>
        <p:spPr/>
        <p:txBody>
          <a:bodyPr>
            <a:normAutofit fontScale="55000" lnSpcReduction="20000"/>
          </a:bodyPr>
          <a:lstStyle/>
          <a:p>
            <a:pPr algn="ctr"/>
            <a:r>
              <a:rPr lang="it-IT" sz="2000" dirty="0" smtClean="0"/>
              <a:t>Mostra di Astronomia </a:t>
            </a:r>
          </a:p>
          <a:p>
            <a:pPr algn="ctr"/>
            <a:r>
              <a:rPr lang="it-IT" sz="2000" dirty="0" smtClean="0"/>
              <a:t>OPEN DAY 13 dicembre 2014</a:t>
            </a:r>
          </a:p>
          <a:p>
            <a:pPr algn="ctr"/>
            <a:r>
              <a:rPr lang="it-IT" sz="2000" dirty="0" smtClean="0"/>
              <a:t>Classe 3° </a:t>
            </a:r>
            <a:r>
              <a:rPr lang="it-IT" sz="2000" dirty="0" smtClean="0"/>
              <a:t>A</a:t>
            </a:r>
          </a:p>
          <a:p>
            <a:pPr algn="ctr"/>
            <a:r>
              <a:rPr lang="it-IT" sz="2000" dirty="0" smtClean="0"/>
              <a:t>Prof.ssa </a:t>
            </a:r>
            <a:r>
              <a:rPr lang="it-IT" sz="2000" dirty="0" err="1" smtClean="0"/>
              <a:t>Vercellini</a:t>
            </a:r>
            <a:r>
              <a:rPr lang="it-IT" sz="2000" smtClean="0"/>
              <a:t> Luisa</a:t>
            </a:r>
            <a:endParaRPr lang="it-IT" sz="2000" dirty="0"/>
          </a:p>
        </p:txBody>
      </p:sp>
    </p:spTree>
    <p:extLst>
      <p:ext uri="{BB962C8B-B14F-4D97-AF65-F5344CB8AC3E}">
        <p14:creationId xmlns:p14="http://schemas.microsoft.com/office/powerpoint/2010/main" val="419025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5" name="Rettangolo 4"/>
          <p:cNvSpPr/>
          <p:nvPr/>
        </p:nvSpPr>
        <p:spPr>
          <a:xfrm>
            <a:off x="899592" y="1556792"/>
            <a:ext cx="7560840" cy="3539430"/>
          </a:xfrm>
          <a:prstGeom prst="rect">
            <a:avLst/>
          </a:prstGeom>
        </p:spPr>
        <p:txBody>
          <a:bodyPr wrap="square">
            <a:spAutoFit/>
          </a:bodyPr>
          <a:lstStyle/>
          <a:p>
            <a:pPr fontAlgn="base"/>
            <a:r>
              <a:rPr lang="it-IT" sz="3200" dirty="0"/>
              <a:t>Durante i pochi minuti in cui avviene il botto, ci sono le condizioni di pressione e temperatura per “cucinare” </a:t>
            </a:r>
            <a:r>
              <a:rPr lang="it-IT" sz="3200" b="1" dirty="0"/>
              <a:t>nuclei più pesanti del ferro come cobalto, nickel, titanio. </a:t>
            </a:r>
            <a:r>
              <a:rPr lang="it-IT" sz="3200" dirty="0"/>
              <a:t>Così il materiale sparpagliato nel cosmo servirà per generare altre stelle e gli elementi stabili che troviamo sulla Terra. </a:t>
            </a:r>
          </a:p>
        </p:txBody>
      </p:sp>
    </p:spTree>
    <p:extLst>
      <p:ext uri="{BB962C8B-B14F-4D97-AF65-F5344CB8AC3E}">
        <p14:creationId xmlns:p14="http://schemas.microsoft.com/office/powerpoint/2010/main" val="2619878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Quindi…………..</a:t>
            </a:r>
            <a:endParaRPr lang="it-IT" sz="4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1800" y="1052736"/>
            <a:ext cx="4086424" cy="5547615"/>
          </a:xfrm>
        </p:spPr>
      </p:pic>
    </p:spTree>
    <p:extLst>
      <p:ext uri="{BB962C8B-B14F-4D97-AF65-F5344CB8AC3E}">
        <p14:creationId xmlns:p14="http://schemas.microsoft.com/office/powerpoint/2010/main" val="361547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Vercellini\Documents\Luisa\Scuola\Didattica\VARIE di SCIENZE-didattica\Astronomia\mappa_evoluzione st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8"/>
            <a:ext cx="7200800" cy="605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9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endParaRPr lang="it-IT"/>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662" y="548680"/>
            <a:ext cx="3987289" cy="2990467"/>
          </a:xfr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584682"/>
            <a:ext cx="4152462" cy="3114347"/>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3" y="3284984"/>
            <a:ext cx="4320480" cy="3240360"/>
          </a:xfrm>
          <a:prstGeom prst="rect">
            <a:avLst/>
          </a:prstGeom>
        </p:spPr>
      </p:pic>
    </p:spTree>
    <p:extLst>
      <p:ext uri="{BB962C8B-B14F-4D97-AF65-F5344CB8AC3E}">
        <p14:creationId xmlns:p14="http://schemas.microsoft.com/office/powerpoint/2010/main" val="196104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10">
          <a:fgClr>
            <a:schemeClr val="tx2">
              <a:lumMod val="75000"/>
            </a:schemeClr>
          </a:fgClr>
          <a:bgClr>
            <a:schemeClr val="bg1"/>
          </a:bgClr>
        </a:patt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GALASSIE</a:t>
            </a:r>
            <a:endParaRPr lang="it-IT" dirty="0"/>
          </a:p>
        </p:txBody>
      </p:sp>
      <p:pic>
        <p:nvPicPr>
          <p:cNvPr id="11" name="Segnaposto contenuto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81280" y="1236600"/>
            <a:ext cx="3230679" cy="4889563"/>
          </a:xfrm>
        </p:spPr>
      </p:pic>
      <p:pic>
        <p:nvPicPr>
          <p:cNvPr id="12" name="Segnaposto contenut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0032" y="1271966"/>
            <a:ext cx="3385981" cy="4854197"/>
          </a:xfrm>
        </p:spPr>
      </p:pic>
    </p:spTree>
    <p:extLst>
      <p:ext uri="{BB962C8B-B14F-4D97-AF65-F5344CB8AC3E}">
        <p14:creationId xmlns:p14="http://schemas.microsoft.com/office/powerpoint/2010/main" val="1328778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Rettangolo 3"/>
          <p:cNvSpPr/>
          <p:nvPr/>
        </p:nvSpPr>
        <p:spPr>
          <a:xfrm>
            <a:off x="611560" y="980728"/>
            <a:ext cx="8208912" cy="5016758"/>
          </a:xfrm>
          <a:prstGeom prst="rect">
            <a:avLst/>
          </a:prstGeom>
        </p:spPr>
        <p:txBody>
          <a:bodyPr wrap="square">
            <a:spAutoFit/>
          </a:bodyPr>
          <a:lstStyle/>
          <a:p>
            <a:r>
              <a:rPr lang="it-IT" sz="3200" dirty="0"/>
              <a:t>“E’ stato detto che l’astronomia </a:t>
            </a:r>
            <a:r>
              <a:rPr lang="it-IT" sz="3200" dirty="0" smtClean="0"/>
              <a:t>è un’esperienza </a:t>
            </a:r>
            <a:r>
              <a:rPr lang="it-IT" sz="3200" dirty="0"/>
              <a:t>di umiltà e che forma il carattere.</a:t>
            </a:r>
          </a:p>
          <a:p>
            <a:r>
              <a:rPr lang="it-IT" sz="3200" dirty="0"/>
              <a:t>Non c’è forse migliore dimostrazione della follia delle vanità umane che questa distante immagine del nostro minuscolo mondo.</a:t>
            </a:r>
          </a:p>
          <a:p>
            <a:r>
              <a:rPr lang="it-IT" sz="3200" dirty="0"/>
              <a:t>Per me, sottolinea la nostra responsabilità di occuparci più gentilmente l’uno dell’altro, e di preservare e proteggere il pallido punto blu, l’unica casa che abbiamo mai conosciuto.” </a:t>
            </a:r>
            <a:r>
              <a:rPr lang="it-IT" sz="3200" dirty="0" smtClean="0"/>
              <a:t>–</a:t>
            </a:r>
          </a:p>
          <a:p>
            <a:r>
              <a:rPr lang="it-IT" sz="3200" dirty="0"/>
              <a:t> </a:t>
            </a:r>
            <a:r>
              <a:rPr lang="it-IT" sz="3200" dirty="0" smtClean="0"/>
              <a:t> </a:t>
            </a:r>
            <a:r>
              <a:rPr lang="it-IT" sz="3200" dirty="0"/>
              <a:t>Carl </a:t>
            </a:r>
            <a:r>
              <a:rPr lang="it-IT" sz="3200" dirty="0" err="1" smtClean="0"/>
              <a:t>Sagan</a:t>
            </a:r>
            <a:r>
              <a:rPr lang="it-IT" sz="3200" dirty="0" smtClean="0"/>
              <a:t> </a:t>
            </a:r>
            <a:r>
              <a:rPr lang="it-IT" sz="2400" dirty="0" smtClean="0"/>
              <a:t>(astrofisico, appassionato divulgatore scientifico)</a:t>
            </a:r>
            <a:endParaRPr lang="it-IT" sz="2400" dirty="0"/>
          </a:p>
        </p:txBody>
      </p:sp>
    </p:spTree>
    <p:extLst>
      <p:ext uri="{BB962C8B-B14F-4D97-AF65-F5344CB8AC3E}">
        <p14:creationId xmlns:p14="http://schemas.microsoft.com/office/powerpoint/2010/main" val="294559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6154" y="387392"/>
            <a:ext cx="4304078" cy="5738771"/>
          </a:xfrm>
        </p:spPr>
      </p:pic>
    </p:spTree>
    <p:extLst>
      <p:ext uri="{BB962C8B-B14F-4D97-AF65-F5344CB8AC3E}">
        <p14:creationId xmlns:p14="http://schemas.microsoft.com/office/powerpoint/2010/main" val="2373112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7162" y="731462"/>
            <a:ext cx="6727206" cy="5394702"/>
          </a:xfrm>
        </p:spPr>
      </p:pic>
    </p:spTree>
    <p:extLst>
      <p:ext uri="{BB962C8B-B14F-4D97-AF65-F5344CB8AC3E}">
        <p14:creationId xmlns:p14="http://schemas.microsoft.com/office/powerpoint/2010/main" val="4914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Spunti di approfondimento</a:t>
            </a:r>
            <a:endParaRPr lang="it-IT" dirty="0"/>
          </a:p>
        </p:txBody>
      </p:sp>
      <p:pic>
        <p:nvPicPr>
          <p:cNvPr id="8" name="Segnaposto contenut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400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tellurio: fasi lunari, eclissi, alternanza giorno/notte, stagioni</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327650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645" y="620688"/>
            <a:ext cx="7282758" cy="5462068"/>
          </a:xfrm>
          <a:solidFill>
            <a:schemeClr val="bg2">
              <a:lumMod val="75000"/>
            </a:schemeClr>
          </a:solidFill>
        </p:spPr>
      </p:pic>
    </p:spTree>
    <p:extLst>
      <p:ext uri="{BB962C8B-B14F-4D97-AF65-F5344CB8AC3E}">
        <p14:creationId xmlns:p14="http://schemas.microsoft.com/office/powerpoint/2010/main" val="85020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Equinozi e solstizi</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0400" y="1600200"/>
            <a:ext cx="3303199" cy="4525963"/>
          </a:xfrm>
        </p:spPr>
      </p:pic>
    </p:spTree>
    <p:extLst>
      <p:ext uri="{BB962C8B-B14F-4D97-AF65-F5344CB8AC3E}">
        <p14:creationId xmlns:p14="http://schemas.microsoft.com/office/powerpoint/2010/main" val="4294678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normAutofit fontScale="90000"/>
          </a:bodyPr>
          <a:lstStyle/>
          <a:p>
            <a:r>
              <a:rPr lang="it-IT" sz="2800" dirty="0" smtClean="0"/>
              <a:t>C’è chi galleggia sull’acqua e chi ha l’anno più corto di un «giorno»…, ma per tutti vale la Legge di Gravitazione Universale</a:t>
            </a:r>
            <a:endParaRPr lang="it-IT" sz="2800"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412776"/>
            <a:ext cx="6120680" cy="4713387"/>
          </a:xfrm>
        </p:spPr>
      </p:pic>
    </p:spTree>
    <p:extLst>
      <p:ext uri="{BB962C8B-B14F-4D97-AF65-F5344CB8AC3E}">
        <p14:creationId xmlns:p14="http://schemas.microsoft.com/office/powerpoint/2010/main" val="3130228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10" name="Titolo 9"/>
          <p:cNvSpPr>
            <a:spLocks noGrp="1"/>
          </p:cNvSpPr>
          <p:nvPr>
            <p:ph type="title"/>
          </p:nvPr>
        </p:nvSpPr>
        <p:spPr/>
        <p:txBody>
          <a:bodyPr>
            <a:normAutofit fontScale="90000"/>
          </a:bodyPr>
          <a:lstStyle/>
          <a:p>
            <a:r>
              <a:rPr lang="it-IT" dirty="0" smtClean="0"/>
              <a:t>Arrivare a Newton passando da Galileo e Keplero</a:t>
            </a:r>
            <a:endParaRPr lang="it-IT" dirty="0"/>
          </a:p>
        </p:txBody>
      </p:sp>
      <p:pic>
        <p:nvPicPr>
          <p:cNvPr id="13" name="Segnaposto contenuto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14" name="Segnaposto contenuto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482322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t>La proporzionalità inversa racchiusa nel fenomeno dell’eclisse di Sole</a:t>
            </a:r>
            <a:endParaRPr lang="it-IT" dirty="0"/>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995" y="1600200"/>
            <a:ext cx="4958010" cy="4525963"/>
          </a:xfrm>
        </p:spPr>
      </p:pic>
    </p:spTree>
    <p:extLst>
      <p:ext uri="{BB962C8B-B14F-4D97-AF65-F5344CB8AC3E}">
        <p14:creationId xmlns:p14="http://schemas.microsoft.com/office/powerpoint/2010/main" val="1997535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539552" y="332656"/>
            <a:ext cx="8229600" cy="1143000"/>
          </a:xfrm>
        </p:spPr>
        <p:txBody>
          <a:bodyPr>
            <a:noAutofit/>
          </a:bodyPr>
          <a:lstStyle/>
          <a:p>
            <a:r>
              <a:rPr lang="it-IT" sz="3600" dirty="0" smtClean="0"/>
              <a:t>Afelio e perielio, durata del dì e….inclinazione dei raggi solari</a:t>
            </a:r>
            <a:endParaRPr lang="it-IT" sz="3600" dirty="0"/>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892015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sp>
        <p:nvSpPr>
          <p:cNvPr id="14" name="Titolo 13"/>
          <p:cNvSpPr>
            <a:spLocks noGrp="1"/>
          </p:cNvSpPr>
          <p:nvPr>
            <p:ph type="title"/>
          </p:nvPr>
        </p:nvSpPr>
        <p:spPr/>
        <p:txBody>
          <a:bodyPr>
            <a:noAutofit/>
          </a:bodyPr>
          <a:lstStyle/>
          <a:p>
            <a:r>
              <a:rPr lang="it-IT" sz="4000" dirty="0" smtClean="0"/>
              <a:t>Vincono le «quote rosa»: Samantha, Luna e Rosetta</a:t>
            </a:r>
            <a:endParaRPr lang="it-IT" sz="4000" dirty="0"/>
          </a:p>
        </p:txBody>
      </p:sp>
      <p:pic>
        <p:nvPicPr>
          <p:cNvPr id="8" name="Segnaposto contenut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6558" y="1602119"/>
            <a:ext cx="6030884" cy="4522124"/>
          </a:xfrm>
        </p:spPr>
      </p:pic>
      <p:pic>
        <p:nvPicPr>
          <p:cNvPr id="13" name="Segnaposto contenuto 12"/>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95536" y="1893962"/>
            <a:ext cx="2286000" cy="1714500"/>
          </a:xfrm>
        </p:spPr>
      </p:pic>
      <p:pic>
        <p:nvPicPr>
          <p:cNvPr id="2050" name="Picture 2" descr="F:\Raccolte Luisa\Scuola\Anni Scolastici 2012-2013-2014\Open Day 2014 Astronomia\DSC069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4021882"/>
            <a:ext cx="364840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2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4353" y="404664"/>
            <a:ext cx="4893311" cy="6192155"/>
          </a:xfrm>
          <a:ln w="76200">
            <a:solidFill>
              <a:schemeClr val="accent6">
                <a:lumMod val="75000"/>
              </a:schemeClr>
            </a:solidFill>
          </a:ln>
        </p:spPr>
      </p:pic>
    </p:spTree>
    <p:extLst>
      <p:ext uri="{BB962C8B-B14F-4D97-AF65-F5344CB8AC3E}">
        <p14:creationId xmlns:p14="http://schemas.microsoft.com/office/powerpoint/2010/main" val="11239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8037" y="451196"/>
            <a:ext cx="4320187" cy="5674967"/>
          </a:xfrm>
          <a:ln w="76200">
            <a:solidFill>
              <a:srgbClr val="00B050"/>
            </a:solidFill>
          </a:ln>
        </p:spPr>
      </p:pic>
    </p:spTree>
    <p:extLst>
      <p:ext uri="{BB962C8B-B14F-4D97-AF65-F5344CB8AC3E}">
        <p14:creationId xmlns:p14="http://schemas.microsoft.com/office/powerpoint/2010/main" val="102867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905" y="888550"/>
            <a:ext cx="7187487" cy="5237614"/>
          </a:xfrm>
          <a:pattFill prst="pct5">
            <a:fgClr>
              <a:schemeClr val="accent6">
                <a:lumMod val="75000"/>
              </a:schemeClr>
            </a:fgClr>
            <a:bgClr>
              <a:schemeClr val="bg1"/>
            </a:bgClr>
          </a:pattFill>
        </p:spPr>
      </p:pic>
    </p:spTree>
    <p:extLst>
      <p:ext uri="{BB962C8B-B14F-4D97-AF65-F5344CB8AC3E}">
        <p14:creationId xmlns:p14="http://schemas.microsoft.com/office/powerpoint/2010/main" val="402147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8" name="Segnaposto testo 7"/>
          <p:cNvSpPr>
            <a:spLocks noGrp="1"/>
          </p:cNvSpPr>
          <p:nvPr>
            <p:ph type="body" sz="half" idx="4294967295"/>
          </p:nvPr>
        </p:nvSpPr>
        <p:spPr>
          <a:xfrm>
            <a:off x="1331640" y="548680"/>
            <a:ext cx="6480720" cy="5622925"/>
          </a:xfrm>
        </p:spPr>
        <p:txBody>
          <a:bodyPr>
            <a:normAutofit/>
          </a:bodyPr>
          <a:lstStyle/>
          <a:p>
            <a:pPr marL="0" indent="0" algn="ctr">
              <a:buNone/>
            </a:pPr>
            <a:r>
              <a:rPr lang="it-IT" sz="3600" dirty="0"/>
              <a:t>Le stelle fabbricano nuclei da 13 miliardi di anni: sono aziende con una solida tradizione, potremmo dire! Le reazioni di fusione nucleare che avvengono al loro interno trasformano i nuclei più leggeri come l’idrogeno (1 protone) e l’elio (2 protoni) in elementi più </a:t>
            </a:r>
            <a:r>
              <a:rPr lang="it-IT" dirty="0"/>
              <a:t>pesanti. </a:t>
            </a:r>
          </a:p>
          <a:p>
            <a:pPr algn="ctr"/>
            <a:endParaRPr lang="it-IT" dirty="0"/>
          </a:p>
        </p:txBody>
      </p:sp>
    </p:spTree>
    <p:extLst>
      <p:ext uri="{BB962C8B-B14F-4D97-AF65-F5344CB8AC3E}">
        <p14:creationId xmlns:p14="http://schemas.microsoft.com/office/powerpoint/2010/main" val="2807183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477781"/>
            <a:ext cx="5040561" cy="558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endParaRPr lang="it-IT" dirty="0"/>
          </a:p>
        </p:txBody>
      </p:sp>
      <p:sp>
        <p:nvSpPr>
          <p:cNvPr id="3" name="Segnaposto immagine 2"/>
          <p:cNvSpPr>
            <a:spLocks noGrp="1"/>
          </p:cNvSpPr>
          <p:nvPr>
            <p:ph type="pic" idx="1"/>
          </p:nvPr>
        </p:nvSpPr>
        <p:spPr/>
      </p:sp>
      <p:sp>
        <p:nvSpPr>
          <p:cNvPr id="4" name="Segnaposto testo 3"/>
          <p:cNvSpPr>
            <a:spLocks noGrp="1"/>
          </p:cNvSpPr>
          <p:nvPr>
            <p:ph type="body" sz="half" idx="2"/>
          </p:nvPr>
        </p:nvSpPr>
        <p:spPr/>
        <p:txBody>
          <a:bodyPr/>
          <a:lstStyle/>
          <a:p>
            <a:endParaRPr lang="it-IT" dirty="0"/>
          </a:p>
        </p:txBody>
      </p:sp>
    </p:spTree>
    <p:extLst>
      <p:ext uri="{BB962C8B-B14F-4D97-AF65-F5344CB8AC3E}">
        <p14:creationId xmlns:p14="http://schemas.microsoft.com/office/powerpoint/2010/main" val="225587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16" name="Segnaposto testo 15"/>
          <p:cNvSpPr>
            <a:spLocks noGrp="1"/>
          </p:cNvSpPr>
          <p:nvPr>
            <p:ph idx="4294967295"/>
          </p:nvPr>
        </p:nvSpPr>
        <p:spPr>
          <a:xfrm>
            <a:off x="683568" y="1268761"/>
            <a:ext cx="7848872" cy="4857402"/>
          </a:xfrm>
        </p:spPr>
        <p:txBody>
          <a:bodyPr>
            <a:normAutofit/>
          </a:bodyPr>
          <a:lstStyle/>
          <a:p>
            <a:pPr marL="0" indent="0" algn="ctr">
              <a:buNone/>
            </a:pPr>
            <a:r>
              <a:rPr lang="it-IT" sz="3200" dirty="0" smtClean="0"/>
              <a:t>La maggior parte delle stelle, come il nostro Sole, non hanno però materia sufficiente per andare oltre la sintesi del carbonio (12 protoni) mentre quelle più massive arrivano fino al ferro (26 protoni). A quel punto la fusione si ferma ma l’energia accumulata è enorme e la stella esplode, diventando ciò che gli astrofisici chiamano …………………….</a:t>
            </a:r>
            <a:endParaRPr lang="it-IT" dirty="0" smtClean="0"/>
          </a:p>
          <a:p>
            <a:pPr marL="0" indent="0">
              <a:buNone/>
            </a:pPr>
            <a:r>
              <a:rPr lang="it-IT" dirty="0" smtClean="0"/>
              <a:t> </a:t>
            </a:r>
          </a:p>
          <a:p>
            <a:endParaRPr lang="it-IT" dirty="0"/>
          </a:p>
        </p:txBody>
      </p:sp>
    </p:spTree>
    <p:extLst>
      <p:ext uri="{BB962C8B-B14F-4D97-AF65-F5344CB8AC3E}">
        <p14:creationId xmlns:p14="http://schemas.microsoft.com/office/powerpoint/2010/main" val="389022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732040" cy="860648"/>
          </a:xfrm>
        </p:spPr>
        <p:txBody>
          <a:bodyPr>
            <a:noAutofit/>
          </a:bodyPr>
          <a:lstStyle/>
          <a:p>
            <a:r>
              <a:rPr lang="it-IT" sz="3600" dirty="0" smtClean="0"/>
              <a:t>……….una SUPERNOVA</a:t>
            </a:r>
            <a:endParaRPr lang="it-IT" sz="3600" dirty="0"/>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t="7006" b="7006"/>
          <a:stretch>
            <a:fillRect/>
          </a:stretch>
        </p:blipFill>
        <p:spPr/>
      </p:pic>
      <p:sp>
        <p:nvSpPr>
          <p:cNvPr id="4" name="Segnaposto testo 3"/>
          <p:cNvSpPr>
            <a:spLocks noGrp="1"/>
          </p:cNvSpPr>
          <p:nvPr>
            <p:ph type="body" sz="half" idx="2"/>
          </p:nvPr>
        </p:nvSpPr>
        <p:spPr/>
        <p:txBody>
          <a:bodyPr/>
          <a:lstStyle/>
          <a:p>
            <a:endParaRPr lang="it-IT" dirty="0"/>
          </a:p>
        </p:txBody>
      </p:sp>
    </p:spTree>
    <p:extLst>
      <p:ext uri="{BB962C8B-B14F-4D97-AF65-F5344CB8AC3E}">
        <p14:creationId xmlns:p14="http://schemas.microsoft.com/office/powerpoint/2010/main" val="589558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575</Words>
  <Application>Microsoft Office PowerPoint</Application>
  <PresentationFormat>Presentazione su schermo (4:3)</PresentationFormat>
  <Paragraphs>33</Paragraphs>
  <Slides>25</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25</vt:i4>
      </vt:variant>
    </vt:vector>
  </HeadingPairs>
  <TitlesOfParts>
    <vt:vector size="28" baseType="lpstr">
      <vt:lpstr>Arial</vt:lpstr>
      <vt:lpstr>Calibri</vt:lpstr>
      <vt:lpstr>Tema di Office</vt:lpstr>
      <vt:lpstr>STARDUST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……….una SUPERNOVA</vt:lpstr>
      <vt:lpstr>Presentazione standard di PowerPoint</vt:lpstr>
      <vt:lpstr>Quindi…………..</vt:lpstr>
      <vt:lpstr>Presentazione standard di PowerPoint</vt:lpstr>
      <vt:lpstr>Presentazione standard di PowerPoint</vt:lpstr>
      <vt:lpstr>GALASSIE</vt:lpstr>
      <vt:lpstr>Presentazione standard di PowerPoint</vt:lpstr>
      <vt:lpstr>Presentazione standard di PowerPoint</vt:lpstr>
      <vt:lpstr>Presentazione standard di PowerPoint</vt:lpstr>
      <vt:lpstr>Spunti di approfondimento</vt:lpstr>
      <vt:lpstr>Il tellurio: fasi lunari, eclissi, alternanza giorno/notte, stagioni</vt:lpstr>
      <vt:lpstr>Equinozi e solstizi</vt:lpstr>
      <vt:lpstr>C’è chi galleggia sull’acqua e chi ha l’anno più corto di un «giorno»…, ma per tutti vale la Legge di Gravitazione Universale</vt:lpstr>
      <vt:lpstr>Arrivare a Newton passando da Galileo e Keplero</vt:lpstr>
      <vt:lpstr>La proporzionalità inversa racchiusa nel fenomeno dell’eclisse di Sole</vt:lpstr>
      <vt:lpstr>Afelio e perielio, durata del dì e….inclinazione dei raggi solari</vt:lpstr>
      <vt:lpstr>Vincono le «quote rosa»: Samantha, Luna e Rosetta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STARDUST</dc:title>
  <dc:creator>Vercellini</dc:creator>
  <cp:lastModifiedBy>Segreteria6</cp:lastModifiedBy>
  <cp:revision>16</cp:revision>
  <dcterms:created xsi:type="dcterms:W3CDTF">2015-01-25T13:42:00Z</dcterms:created>
  <dcterms:modified xsi:type="dcterms:W3CDTF">2015-04-30T08:21:07Z</dcterms:modified>
</cp:coreProperties>
</file>